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4" r:id="rId1"/>
  </p:sldMasterIdLst>
  <p:notesMasterIdLst>
    <p:notesMasterId r:id="rId33"/>
  </p:notesMasterIdLst>
  <p:handoutMasterIdLst>
    <p:handoutMasterId r:id="rId34"/>
  </p:handoutMasterIdLst>
  <p:sldIdLst>
    <p:sldId id="256" r:id="rId2"/>
    <p:sldId id="373" r:id="rId3"/>
    <p:sldId id="265" r:id="rId4"/>
    <p:sldId id="371" r:id="rId5"/>
    <p:sldId id="288" r:id="rId6"/>
    <p:sldId id="403" r:id="rId7"/>
    <p:sldId id="292" r:id="rId8"/>
    <p:sldId id="375" r:id="rId9"/>
    <p:sldId id="302" r:id="rId10"/>
    <p:sldId id="369" r:id="rId11"/>
    <p:sldId id="398" r:id="rId12"/>
    <p:sldId id="294" r:id="rId13"/>
    <p:sldId id="295" r:id="rId14"/>
    <p:sldId id="370" r:id="rId15"/>
    <p:sldId id="268" r:id="rId16"/>
    <p:sldId id="269" r:id="rId17"/>
    <p:sldId id="270" r:id="rId18"/>
    <p:sldId id="389" r:id="rId19"/>
    <p:sldId id="390" r:id="rId20"/>
    <p:sldId id="296" r:id="rId21"/>
    <p:sldId id="392" r:id="rId22"/>
    <p:sldId id="393" r:id="rId23"/>
    <p:sldId id="394" r:id="rId24"/>
    <p:sldId id="395" r:id="rId25"/>
    <p:sldId id="396" r:id="rId26"/>
    <p:sldId id="397" r:id="rId27"/>
    <p:sldId id="376" r:id="rId28"/>
    <p:sldId id="380" r:id="rId29"/>
    <p:sldId id="402" r:id="rId30"/>
    <p:sldId id="387" r:id="rId31"/>
    <p:sldId id="38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Times New Roman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61D"/>
    <a:srgbClr val="CC0066"/>
    <a:srgbClr val="FF0066"/>
    <a:srgbClr val="660F2D"/>
    <a:srgbClr val="443466"/>
    <a:srgbClr val="0E2666"/>
    <a:srgbClr val="000000"/>
    <a:srgbClr val="171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aseline="0">
                <a:latin typeface="Times New Roman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aseline="0">
                <a:latin typeface="Times New Roman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aseline="0">
                <a:latin typeface="Times New Roman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LAFCO's Future is Found in its Past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aseline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9B7FAED-AE3F-4900-B234-2320B9F7F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82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aseline="0">
                <a:latin typeface="Times New Roman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aseline="0">
                <a:latin typeface="Times New Roman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aseline="0">
                <a:latin typeface="Times New Roman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aseline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B45DBDD-1399-421B-B2E2-8D58D2BF6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94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charset="-128"/>
        <a:cs typeface="ＭＳ Ｐゴシック" pitchFamily="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82879-0A06-4A89-BABE-3B836E2A80B4}" type="slidenum">
              <a:rPr lang="en-US">
                <a:latin typeface="Times New Roman" pitchFamily="84" charset="0"/>
                <a:ea typeface="ＭＳ Ｐゴシック" pitchFamily="84" charset="-128"/>
                <a:cs typeface="ＭＳ Ｐゴシック" pitchFamily="84" charset="-128"/>
              </a:rPr>
              <a:pPr/>
              <a:t>23</a:t>
            </a:fld>
            <a:endParaRPr lang="en-US">
              <a:latin typeface="Times New Roman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B041EE-2187-465A-B06B-7E35B08738F6}" type="slidenum">
              <a:rPr lang="en-US">
                <a:latin typeface="Times New Roman" pitchFamily="84" charset="0"/>
                <a:ea typeface="ＭＳ Ｐゴシック" pitchFamily="84" charset="-128"/>
                <a:cs typeface="ＭＳ Ｐゴシック" pitchFamily="84" charset="-128"/>
              </a:rPr>
              <a:pPr/>
              <a:t>31</a:t>
            </a:fld>
            <a:endParaRPr lang="en-US">
              <a:latin typeface="Times New Roman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Commission can modify, condition  or deny a boundary change</a:t>
            </a:r>
          </a:p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Can send staff to get more information – continue </a:t>
            </a:r>
          </a:p>
          <a:p>
            <a:pPr eaLnBrk="1" hangingPunct="1"/>
            <a:endParaRPr lang="en-US" smtClean="0">
              <a:latin typeface="Times New Roman" pitchFamily="84" charset="0"/>
              <a:ea typeface="ＭＳ Ｐゴシック" pitchFamily="84" charset="-128"/>
            </a:endParaRPr>
          </a:p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Modify the territory, Modify the Services (limited service), Change the service provider, decide the services based on determination about any one of the 28 factors. </a:t>
            </a:r>
          </a:p>
          <a:p>
            <a:pPr eaLnBrk="1" hangingPunct="1"/>
            <a:endParaRPr lang="en-US" smtClean="0">
              <a:latin typeface="Times New Roman" pitchFamily="84" charset="0"/>
              <a:ea typeface="ＭＳ Ｐゴシック" pitchFamily="84" charset="-128"/>
            </a:endParaRPr>
          </a:p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Determinations come from the review of the record and the Commissioners </a:t>
            </a:r>
          </a:p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The Contiguity is less than desirable, but the topography and existing infrastructure makes service easy to provide.</a:t>
            </a:r>
          </a:p>
          <a:p>
            <a:pPr eaLnBrk="1" hangingPunct="1"/>
            <a:endParaRPr lang="en-US" smtClean="0">
              <a:latin typeface="Times New Roman" pitchFamily="84" charset="0"/>
              <a:ea typeface="ＭＳ Ｐゴシック" pitchFamily="84" charset="-128"/>
            </a:endParaRPr>
          </a:p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Extension of Water Services to support development is consistent with the County’s Land Use designation, but will have a negative impact on water supply for agricultural </a:t>
            </a:r>
          </a:p>
          <a:p>
            <a:pPr eaLnBrk="1" hangingPunct="1"/>
            <a:endParaRPr lang="en-US" smtClean="0">
              <a:latin typeface="Times New Roman" pitchFamily="84" charset="0"/>
              <a:ea typeface="ＭＳ Ｐゴシック" pitchFamily="84" charset="-128"/>
            </a:endParaRPr>
          </a:p>
          <a:p>
            <a:pPr eaLnBrk="1" hangingPunct="1"/>
            <a:r>
              <a:rPr lang="en-US" smtClean="0">
                <a:latin typeface="Times New Roman" pitchFamily="84" charset="0"/>
                <a:ea typeface="ＭＳ Ｐゴシック" pitchFamily="84" charset="-128"/>
              </a:rPr>
              <a:t>Annexation to the City of land zoned by the County for high density housing will inhibit the County’s ability to achieve it’s fair share of regional housing allocation.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9A0B0-E77D-488B-BEC9-761A4ABD2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B36EA-53AC-4527-ADC8-9DDEF5B9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788F-C418-4322-8078-05DD3938F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879B-BBDF-4B26-B0C3-12E022764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A4CB8-52EC-4C02-8814-9BB203E48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186C7-4A80-4237-9FC8-002D1A10C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CEDC2-7DB3-4C71-8DA4-0D4EE4D2D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E8AF3F7-136C-43EF-83A1-092691290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1" r:id="rId2"/>
    <p:sldLayoutId id="2147484230" r:id="rId3"/>
    <p:sldLayoutId id="2147484229" r:id="rId4"/>
    <p:sldLayoutId id="2147484228" r:id="rId5"/>
    <p:sldLayoutId id="2147484227" r:id="rId6"/>
    <p:sldLayoutId id="2147484226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pitchFamily="84" charset="-128"/>
          <a:cs typeface="ＭＳ Ｐゴシック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84" charset="2"/>
        <a:buChar char=""/>
        <a:defRPr sz="32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84" charset="0"/>
        <a:buChar char="◦"/>
        <a:defRPr sz="28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84" charset="2"/>
        <a:buChar char=""/>
        <a:defRPr sz="24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84" charset="2"/>
        <a:buChar char="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84" charset="2"/>
        <a:buChar char="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1066800"/>
            <a:ext cx="7407275" cy="1471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E661D"/>
                </a:solidFill>
                <a:ea typeface="Times New Roman" charset="0"/>
                <a:cs typeface="Times New Roman" charset="0"/>
              </a:rPr>
              <a:t>Local Agency Formation Commissions</a:t>
            </a:r>
            <a:br>
              <a:rPr lang="en-US" sz="3200" b="1" dirty="0" smtClean="0">
                <a:solidFill>
                  <a:srgbClr val="0E661D"/>
                </a:solidFill>
                <a:ea typeface="Times New Roman" charset="0"/>
                <a:cs typeface="Times New Roman" charset="0"/>
              </a:rPr>
            </a:br>
            <a:r>
              <a:rPr lang="en-US" sz="3200" b="1" dirty="0" smtClean="0">
                <a:solidFill>
                  <a:srgbClr val="0E661D"/>
                </a:solidFill>
                <a:ea typeface="Times New Roman" charset="0"/>
                <a:cs typeface="Times New Roman" charset="0"/>
              </a:rPr>
              <a:t/>
            </a:r>
            <a:br>
              <a:rPr lang="en-US" sz="3200" b="1" dirty="0" smtClean="0">
                <a:solidFill>
                  <a:srgbClr val="0E661D"/>
                </a:solidFill>
                <a:ea typeface="Times New Roman" charset="0"/>
                <a:cs typeface="Times New Roman" charset="0"/>
              </a:rPr>
            </a:br>
            <a:r>
              <a:rPr lang="en-US" sz="3100" b="1" dirty="0" smtClean="0">
                <a:solidFill>
                  <a:srgbClr val="0E661D"/>
                </a:solidFill>
                <a:ea typeface="Times New Roman" charset="0"/>
                <a:cs typeface="Times New Roman" charset="0"/>
              </a:rPr>
              <a:t>Law, Policy and Practice</a:t>
            </a:r>
            <a:endParaRPr lang="en-US" dirty="0">
              <a:solidFill>
                <a:schemeClr val="folHlink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126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953000"/>
            <a:ext cx="7467600" cy="1066800"/>
          </a:xfrm>
        </p:spPr>
        <p:txBody>
          <a:bodyPr/>
          <a:lstStyle/>
          <a:p>
            <a:pPr marL="26988" algn="ctr" eaLnBrk="1" hangingPunct="1"/>
            <a:r>
              <a:rPr lang="en-US" b="1" dirty="0" smtClean="0">
                <a:solidFill>
                  <a:srgbClr val="1712FF"/>
                </a:solidFill>
              </a:rPr>
              <a:t>Plumas Local Agency Formation Commission  </a:t>
            </a:r>
          </a:p>
          <a:p>
            <a:pPr lvl="1" eaLnBrk="1" hangingPunct="1">
              <a:buFont typeface="Wingdings" pitchFamily="84" charset="2"/>
              <a:buNone/>
            </a:pPr>
            <a:r>
              <a:rPr lang="en-US" sz="2400" dirty="0" smtClean="0">
                <a:solidFill>
                  <a:srgbClr val="1712FF"/>
                </a:solidFill>
              </a:rPr>
              <a:t>December 14, 2015</a:t>
            </a:r>
            <a:endParaRPr lang="en-US" sz="2400" dirty="0" smtClean="0">
              <a:solidFill>
                <a:srgbClr val="C58D01"/>
              </a:solidFill>
            </a:endParaRPr>
          </a:p>
          <a:p>
            <a:pPr lvl="1" eaLnBrk="1" hangingPunct="1">
              <a:buFont typeface="Wingdings" pitchFamily="84" charset="2"/>
              <a:buNone/>
            </a:pPr>
            <a:endParaRPr lang="en-US" sz="2400" dirty="0" smtClean="0">
              <a:solidFill>
                <a:srgbClr val="C58D0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LAFCos</a:t>
            </a:r>
            <a:r>
              <a:rPr lang="en-US" sz="3600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 Are Independent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286000"/>
            <a:ext cx="7499350" cy="35814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Commissioners make final decisions</a:t>
            </a:r>
          </a:p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Adopt local policies reflecting unique local circumstances </a:t>
            </a:r>
          </a:p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Decisions cannot be appealed to other administrative bodies</a:t>
            </a:r>
          </a:p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Executive Officer accountable only to Commission and statutes</a:t>
            </a: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DEE79-B00A-42BC-B5EC-FC21F941FA51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78BEE-39A7-447C-8D1E-C46DB66EF68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38200"/>
            <a:ext cx="7772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/>
            </a:r>
            <a:b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LAFCO is subject to the </a:t>
            </a:r>
            <a:b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Political Reform Act</a:t>
            </a:r>
            <a: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Times New Roman" pitchFamily="84" charset="0"/>
                <a:cs typeface="Times New Roman" pitchFamily="84" charset="0"/>
              </a:rPr>
              <a:t/>
            </a:r>
            <a:br>
              <a:rPr lang="en-US" sz="3600" smtClean="0">
                <a:solidFill>
                  <a:srgbClr val="3B1D1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Times New Roman" pitchFamily="84" charset="0"/>
                <a:cs typeface="Times New Roman" pitchFamily="84" charset="0"/>
              </a:rPr>
            </a:br>
            <a:endParaRPr lang="en-US" sz="3600" smtClean="0">
              <a:solidFill>
                <a:srgbClr val="3B1D15"/>
              </a:solidFill>
              <a:effectLst>
                <a:outerShdw blurRad="38100" dist="38100" dir="2700000" algn="tl">
                  <a:srgbClr val="DDDDDD"/>
                </a:outerShdw>
              </a:effectLst>
              <a:ea typeface="Times New Roman" pitchFamily="84" charset="0"/>
              <a:cs typeface="Times New Roman" pitchFamily="8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895600"/>
            <a:ext cx="7772400" cy="2743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Annual filing of assets and campaign contributions is required, plus</a:t>
            </a:r>
          </a:p>
          <a:p>
            <a:pPr eaLnBrk="1" hangingPunct="1">
              <a:buFontTx/>
              <a:buNone/>
            </a:pPr>
            <a:endParaRPr lang="en-US" sz="12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Automatic disqualification from decisions  related to entitlements for use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LAFCO Staffing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LAFCO provides for its own quarters, equipment,  supplies and personnel. </a:t>
            </a:r>
          </a:p>
          <a:p>
            <a:pPr eaLnBrk="1" hangingPunct="1"/>
            <a:endParaRPr lang="en-US" sz="1100" smtClean="0">
              <a:solidFill>
                <a:srgbClr val="280EA8"/>
              </a:solidFill>
              <a:ea typeface="Tahoma" pitchFamily="84" charset="0"/>
              <a:cs typeface="Tahoma" pitchFamily="84" charset="0"/>
            </a:endParaRP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appoints an Executive Officer to conduct the day-to-day business and make recommendations on proposals</a:t>
            </a:r>
          </a:p>
          <a:p>
            <a:pPr algn="just" eaLnBrk="1" hangingPunct="1"/>
            <a:endParaRPr lang="en-US" sz="11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appoints a Legal Counsel</a:t>
            </a:r>
          </a:p>
          <a:p>
            <a:pPr eaLnBrk="1" hangingPunct="1">
              <a:buFontTx/>
              <a:buNone/>
            </a:pPr>
            <a:endParaRPr lang="en-US" sz="1100" smtClean="0">
              <a:solidFill>
                <a:srgbClr val="280EA8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LAFCO may either contract for staff services or have employees accountable to LAFCO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1B71B-9ECE-4643-B0DF-2FCFFBC2CEF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E661D"/>
                </a:solidFill>
                <a:ea typeface="+mj-ea"/>
                <a:cs typeface="+mj-cs"/>
              </a:rPr>
              <a:t>LAFCO Funding &amp; Budget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860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must adopt a budget for each fiscal year </a:t>
            </a:r>
          </a:p>
          <a:p>
            <a:pPr algn="just" eaLnBrk="1" hangingPunct="1">
              <a:lnSpc>
                <a:spcPct val="90000"/>
              </a:lnSpc>
            </a:pPr>
            <a:endParaRPr lang="en-US" sz="11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is funded by the County, cities and special districts in equal thirds, or the Cities and the County in halves (in some cases)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Authorized to charge fees to help offset expenses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To reduce the budget from previous fiscal year, Commission must make a specific finding that it can complete its program with reduced funding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2B8FC-DEB4-4AE2-92C2-9A353EFE38A5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LAFCO Authority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LAFCOs have broad authority to conditionally approve any proposal for a change of organization, reorganization, or sphere of influence.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LAFCOs have this authority so they may effectuate the important policies LAFCOs are charged with protecting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FCA98-1B70-4FEF-9717-FBA57093CB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467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Tahoma" charset="0"/>
                <a:cs typeface="Tahoma" charset="0"/>
              </a:rPr>
              <a:t>As a </a:t>
            </a:r>
            <a:r>
              <a:rPr lang="en-US" b="1" dirty="0">
                <a:solidFill>
                  <a:srgbClr val="0E661D"/>
                </a:solidFill>
                <a:ea typeface="Tahoma" charset="0"/>
                <a:cs typeface="Tahoma" charset="0"/>
              </a:rPr>
              <a:t>Planning Agency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a typeface="Tahoma" charset="0"/>
                <a:cs typeface="Tahoma" charset="0"/>
              </a:rPr>
              <a:t>LAFCO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solidFill>
                <a:srgbClr val="280EA8"/>
              </a:solidFill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Prepares </a:t>
            </a:r>
            <a:r>
              <a:rPr lang="en-US" sz="2800" smtClean="0">
                <a:solidFill>
                  <a:srgbClr val="598600"/>
                </a:solidFill>
                <a:ea typeface="Tahoma" pitchFamily="84" charset="0"/>
                <a:cs typeface="Tahoma" pitchFamily="84" charset="0"/>
              </a:rPr>
              <a:t>Municipal Service Reviews</a:t>
            </a: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 which examine public services</a:t>
            </a:r>
            <a:endParaRPr lang="en-US" sz="1400" smtClean="0">
              <a:solidFill>
                <a:srgbClr val="280EA8"/>
              </a:solidFill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Develops and updates </a:t>
            </a:r>
            <a:r>
              <a:rPr lang="en-US" sz="2800" smtClean="0">
                <a:solidFill>
                  <a:srgbClr val="598600"/>
                </a:solidFill>
                <a:ea typeface="Tahoma" pitchFamily="84" charset="0"/>
                <a:cs typeface="Tahoma" pitchFamily="84" charset="0"/>
              </a:rPr>
              <a:t>Spheres of Influence </a:t>
            </a: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for cities and districts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</a:rPr>
              <a:t>Works cooperatively with public and private agencies and interests on growth, preservation and service delivery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280EA8"/>
              </a:solidFill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mtClean="0"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latin typeface="Tahoma" pitchFamily="84" charset="0"/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latin typeface="Tahoma" pitchFamily="84" charset="0"/>
              <a:ea typeface="Tahoma" pitchFamily="84" charset="0"/>
              <a:cs typeface="Tahoma" pitchFamily="84" charset="0"/>
            </a:endParaRP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7392A-A709-43D4-B46D-6D59EA4C6C69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81534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lumMod val="75000"/>
                  </a:schemeClr>
                </a:solidFill>
                <a:ea typeface="Tahoma" charset="0"/>
                <a:cs typeface="Tahoma" charset="0"/>
              </a:rPr>
              <a:t>As a </a:t>
            </a:r>
            <a:r>
              <a:rPr lang="en-US" sz="4000" b="1" dirty="0">
                <a:solidFill>
                  <a:srgbClr val="FF0000"/>
                </a:solidFill>
                <a:ea typeface="Tahoma" charset="0"/>
                <a:cs typeface="Tahoma" charset="0"/>
              </a:rPr>
              <a:t>Regulatory Agency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ea typeface="Tahoma" charset="0"/>
                <a:cs typeface="Tahoma" charset="0"/>
              </a:rPr>
              <a:t>LAFCO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Manages modification of existing agencies and creation of new ones </a:t>
            </a:r>
            <a:endParaRPr lang="en-US" sz="1400" smtClean="0">
              <a:solidFill>
                <a:srgbClr val="280EA8"/>
              </a:solidFill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Can approve boundary changes if consistent with spheres</a:t>
            </a:r>
            <a:endParaRPr lang="en-US" sz="14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Controls extension of public services</a:t>
            </a:r>
            <a:endParaRPr lang="en-US" sz="14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85000"/>
              </a:lnSpc>
              <a:spcBef>
                <a:spcPct val="35000"/>
              </a:spcBef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Is prohibited from directly regulating how land is used,  </a:t>
            </a:r>
            <a:r>
              <a:rPr lang="en-US" sz="2800" smtClean="0">
                <a:solidFill>
                  <a:srgbClr val="FF0000"/>
                </a:solidFill>
                <a:ea typeface="Tahoma" pitchFamily="84" charset="0"/>
                <a:cs typeface="Tahoma" pitchFamily="84" charset="0"/>
              </a:rPr>
              <a:t>however LAFCo must consider impacts of land use when making its determinations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B3BFE-4483-421F-8E76-5BA63F3B889E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E661D"/>
                </a:solidFill>
                <a:ea typeface="Tahoma" charset="0"/>
                <a:cs typeface="Tahoma" charset="0"/>
              </a:rPr>
              <a:t>CEQA Applies to LAFCo</a:t>
            </a:r>
            <a:endParaRPr lang="en-US" dirty="0">
              <a:solidFill>
                <a:schemeClr val="tx2">
                  <a:satMod val="130000"/>
                </a:schemeClr>
              </a:solidFill>
              <a:ea typeface="Tahoma" charset="0"/>
              <a:cs typeface="Tahoma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438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Bozung decision:  LAFCO approvals are "projects" under CEQA</a:t>
            </a: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LAFCos are generally Responsible Agencies (using Lead Agency Environmental Documents)</a:t>
            </a: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LAFCos sometimes act as Lead Agencies (e.g., spheres of influence)</a:t>
            </a: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Categorical exemptions are tailored to LAFCO actions - Classes 19 and 20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075D7-E1A6-41C6-A0D9-CCF02D7EA91A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2397125"/>
            <a:ext cx="7696200" cy="20748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400" b="1" smtClean="0">
                <a:solidFill>
                  <a:schemeClr val="folHlink"/>
                </a:solidFill>
                <a:latin typeface="Times New Roman" pitchFamily="84" charset="0"/>
              </a:rPr>
              <a:t> Basic Procedures for a </a:t>
            </a:r>
          </a:p>
          <a:p>
            <a:pPr algn="ctr" eaLnBrk="1" hangingPunct="1">
              <a:buFontTx/>
              <a:buNone/>
            </a:pPr>
            <a:r>
              <a:rPr lang="en-US" sz="4400" b="1" smtClean="0">
                <a:solidFill>
                  <a:schemeClr val="folHlink"/>
                </a:solidFill>
                <a:latin typeface="Times New Roman" pitchFamily="84" charset="0"/>
              </a:rPr>
              <a:t>Change of Organization  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E30E5-1A69-4488-B583-6DF2544FD37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8077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Changes </a:t>
            </a:r>
            <a:r>
              <a:rPr lang="en-US" dirty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of Organization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83058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7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Annexation or Detachment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Formation a new district or Incorporation of new city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Disincorporation of city or Dissolution of district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Consolidation of cities or districts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Merger of district into a city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Create subsidiary district, i.e., city governs a district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280EA8"/>
                </a:solidFill>
              </a:rPr>
              <a:t>Exercise of new or different functions or classes of services by special district, i.e. latent power</a:t>
            </a:r>
          </a:p>
          <a:p>
            <a:pPr eaLnBrk="1" hangingPunct="1">
              <a:lnSpc>
                <a:spcPct val="80000"/>
              </a:lnSpc>
            </a:pPr>
            <a:endParaRPr lang="en-US" sz="8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u="sng" smtClean="0">
                <a:solidFill>
                  <a:srgbClr val="280EA8"/>
                </a:solidFill>
              </a:rPr>
              <a:t>Reorganization</a:t>
            </a:r>
            <a:r>
              <a:rPr lang="en-US" sz="2400" smtClean="0">
                <a:solidFill>
                  <a:srgbClr val="280EA8"/>
                </a:solidFill>
              </a:rPr>
              <a:t> combines two or more changes of organization into one proceeding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B290C-6F8E-416C-964C-9932022923F2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LAFCo’s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 Function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791450" cy="4267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smtClean="0"/>
              <a:t>Implement State Policy on Local Agency Boundaries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Oversee --</a:t>
            </a:r>
            <a:endParaRPr lang="en-US" smtClean="0"/>
          </a:p>
          <a:p>
            <a:pPr lvl="1" eaLnBrk="1" hangingPunct="1"/>
            <a:r>
              <a:rPr lang="en-US" sz="2000" smtClean="0"/>
              <a:t>Creation of New Agencies</a:t>
            </a:r>
          </a:p>
          <a:p>
            <a:pPr lvl="1" eaLnBrk="1" hangingPunct="1"/>
            <a:r>
              <a:rPr lang="en-US" sz="2000" smtClean="0"/>
              <a:t>Boundary Changes</a:t>
            </a:r>
          </a:p>
          <a:p>
            <a:pPr lvl="1" eaLnBrk="1" hangingPunct="1"/>
            <a:r>
              <a:rPr lang="en-US" sz="2000" smtClean="0"/>
              <a:t>District Services</a:t>
            </a:r>
          </a:p>
          <a:p>
            <a:pPr lvl="1" eaLnBrk="1" hangingPunct="1"/>
            <a:r>
              <a:rPr lang="en-US" sz="2000" smtClean="0"/>
              <a:t>Extensions of Services Outside Agency Boundaries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6D78D-CF0C-4392-92AD-A061DC1188A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1 - Application to LAFCO</a:t>
            </a:r>
            <a:endParaRPr lang="en-US" dirty="0">
              <a:solidFill>
                <a:srgbClr val="006666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8001000" cy="3886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sz="700" dirty="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algn="just" eaLnBrk="1" hangingPunct="1">
              <a:lnSpc>
                <a:spcPct val="90000"/>
              </a:lnSpc>
              <a:buFont typeface="Wingdings 2" pitchFamily="84" charset="2"/>
              <a:buNone/>
            </a:pPr>
            <a:r>
              <a:rPr lang="en-US" sz="24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Application Contents:  </a:t>
            </a:r>
          </a:p>
          <a:p>
            <a:pPr algn="just" eaLnBrk="1" hangingPunct="1">
              <a:lnSpc>
                <a:spcPct val="90000"/>
              </a:lnSpc>
              <a:buFont typeface="Wingdings 2" pitchFamily="84" charset="2"/>
              <a:buNone/>
            </a:pPr>
            <a:endParaRPr lang="en-US" sz="2400" dirty="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Resolution of Application (from an agency) or a Petition (from a voter or landowner)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Plan for </a:t>
            </a:r>
            <a:r>
              <a:rPr lang="en-US" sz="15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Services required in all cases </a:t>
            </a:r>
            <a:endParaRPr lang="en-US" sz="1500" dirty="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Application, map and legal description per LAFCO standards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280EA8"/>
                </a:solidFill>
              </a:rPr>
              <a:t>Property tax agreement if required per Revenue &amp; Taxation Code 99 or 99.01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err="1" smtClean="0">
                <a:solidFill>
                  <a:srgbClr val="280EA8"/>
                </a:solidFill>
              </a:rPr>
              <a:t>Prezoning</a:t>
            </a:r>
            <a:r>
              <a:rPr lang="en-US" sz="1500" dirty="0" smtClean="0">
                <a:solidFill>
                  <a:srgbClr val="280EA8"/>
                </a:solidFill>
              </a:rPr>
              <a:t> Ordinance (for city annexations)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Environmental Document (EIR, N.D. or Notice of Exemption)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280EA8"/>
                </a:solidFill>
                <a:ea typeface="Times New Roman" pitchFamily="84" charset="0"/>
                <a:cs typeface="Times New Roman" pitchFamily="84" charset="0"/>
              </a:rPr>
              <a:t>LAFCO fee and/or deposit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4BB6E-5BBB-4363-9E6A-9BAF198AEC6E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2 - LAFCO Review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86000"/>
            <a:ext cx="7848600" cy="3581400"/>
          </a:xfrm>
        </p:spPr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Accept application (must include </a:t>
            </a:r>
            <a:r>
              <a:rPr lang="en-US" sz="2800" i="1" dirty="0" smtClean="0">
                <a:solidFill>
                  <a:srgbClr val="280EA8"/>
                </a:solidFill>
                <a:ea typeface="+mn-ea"/>
                <a:cs typeface="+mn-cs"/>
              </a:rPr>
              <a:t>Resolution of Application </a:t>
            </a: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from an affected agency or </a:t>
            </a:r>
            <a:r>
              <a:rPr lang="en-US" sz="2800" i="1" dirty="0" smtClean="0">
                <a:solidFill>
                  <a:srgbClr val="280EA8"/>
                </a:solidFill>
                <a:ea typeface="+mn-ea"/>
                <a:cs typeface="+mn-cs"/>
              </a:rPr>
              <a:t>Petition of  Voters or Landowners</a:t>
            </a: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)</a:t>
            </a:r>
            <a:endParaRPr lang="en-US" sz="24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8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Staff review of application and supporting materials, including plan for service, maps, legal descriptions, CEQA documentation, etc.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8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Certificate of Filing issued when documentation is deemed complete (90 day clock starts running)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8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Public notice of LAFCO hearing (21 day notice)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8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Executive Officer's report &amp; recommendation published (5 days prior to hearing)</a:t>
            </a:r>
            <a:endParaRPr lang="en-US" dirty="0" smtClean="0">
              <a:solidFill>
                <a:srgbClr val="280EA8"/>
              </a:solidFill>
              <a:ea typeface="+mn-ea"/>
              <a:cs typeface="+mn-cs"/>
            </a:endParaRP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2D18-E986-4748-95FB-EAD54D7BED74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3 </a:t>
            </a:r>
            <a:r>
              <a:rPr lang="en-US" sz="4200" dirty="0" smtClean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– Commission Decision</a:t>
            </a:r>
            <a:endParaRPr lang="en-US" sz="3800" i="1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8077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</a:rPr>
              <a:t>Commission reviews and approves or denies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smtClean="0">
              <a:solidFill>
                <a:srgbClr val="280EA8"/>
              </a:solidFill>
            </a:endParaRPr>
          </a:p>
          <a:p>
            <a:pPr lvl="1" indent="-282575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280EA8"/>
                </a:solidFill>
              </a:rPr>
              <a:t>Terms and Conditions are permitted</a:t>
            </a:r>
          </a:p>
          <a:p>
            <a:pPr lvl="1" indent="-282575" eaLnBrk="1" hangingPunct="1">
              <a:lnSpc>
                <a:spcPct val="90000"/>
              </a:lnSpc>
            </a:pPr>
            <a:endParaRPr lang="en-US" sz="1800" smtClean="0">
              <a:solidFill>
                <a:schemeClr val="accent2"/>
              </a:solidFill>
            </a:endParaRPr>
          </a:p>
          <a:p>
            <a:pPr lvl="1" indent="-282575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280EA8"/>
                </a:solidFill>
              </a:rPr>
              <a:t>LAFCO determines the effective date </a:t>
            </a:r>
          </a:p>
          <a:p>
            <a:pPr lvl="1" indent="-282575" eaLnBrk="1" hangingPunct="1">
              <a:lnSpc>
                <a:spcPct val="90000"/>
              </a:lnSpc>
            </a:pPr>
            <a:endParaRPr lang="en-US" sz="1800" smtClean="0">
              <a:solidFill>
                <a:srgbClr val="280EA8"/>
              </a:solidFill>
            </a:endParaRPr>
          </a:p>
          <a:p>
            <a:pPr lvl="1" indent="-282575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280EA8"/>
                </a:solidFill>
              </a:rPr>
              <a:t>CEQA determination </a:t>
            </a:r>
            <a:endParaRPr lang="en-US" sz="8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8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8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</a:rPr>
              <a:t>Reconsideration of LAFCO decision</a:t>
            </a:r>
            <a:endParaRPr lang="en-US" sz="18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</a:rPr>
              <a:t>Effect of LAFCO denial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280EA8"/>
                </a:solidFill>
              </a:rPr>
              <a:t>Proceedings lapse a year from LAFCO decision if not completed or extended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B3517-1A7B-41F1-8225-5EA3628A4BA6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4 - Protest Hearing, if needed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772400" cy="3505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900" smtClean="0">
              <a:solidFill>
                <a:srgbClr val="280EA8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No hearing required in some instances</a:t>
            </a:r>
          </a:p>
          <a:p>
            <a:pPr lvl="1" eaLnBrk="1" hangingPunct="1"/>
            <a:r>
              <a:rPr lang="en-US" sz="1800" smtClean="0">
                <a:solidFill>
                  <a:srgbClr val="280EA8"/>
                </a:solidFill>
              </a:rPr>
              <a:t>For uninhabited annexations with total landowner consent</a:t>
            </a:r>
          </a:p>
          <a:p>
            <a:pPr lvl="1" eaLnBrk="1" hangingPunct="1"/>
            <a:r>
              <a:rPr lang="en-US" sz="1800" smtClean="0">
                <a:solidFill>
                  <a:srgbClr val="280EA8"/>
                </a:solidFill>
              </a:rPr>
              <a:t>For inhabited annexations if all voters and owners have rec’d written notice and none have submitted written objections</a:t>
            </a: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Special provisions for “island” annexations</a:t>
            </a: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Protest hearing notices -- publish, post, mail</a:t>
            </a:r>
          </a:p>
          <a:p>
            <a:pPr eaLnBrk="1" hangingPunct="1"/>
            <a:r>
              <a:rPr lang="en-US" sz="2400" smtClean="0">
                <a:solidFill>
                  <a:srgbClr val="280EA8"/>
                </a:solidFill>
              </a:rPr>
              <a:t>Can delegate conduct of hearing to Executive Officer</a:t>
            </a:r>
            <a:endParaRPr lang="en-US" smtClean="0">
              <a:solidFill>
                <a:srgbClr val="280EA8"/>
              </a:solidFill>
            </a:endParaRPr>
          </a:p>
          <a:p>
            <a:pPr eaLnBrk="1" hangingPunct="1"/>
            <a:endParaRPr lang="en-US" sz="900" smtClean="0">
              <a:solidFill>
                <a:srgbClr val="280EA8"/>
              </a:solidFill>
            </a:endParaRPr>
          </a:p>
          <a:p>
            <a:pPr eaLnBrk="1" hangingPunct="1">
              <a:buFontTx/>
              <a:buNone/>
            </a:pPr>
            <a:endParaRPr lang="en-US" sz="1000" smtClean="0">
              <a:solidFill>
                <a:srgbClr val="280EA8"/>
              </a:solidFill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E05F9-C1E3-4103-B7D1-D4AF211B3027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711200" y="3670300"/>
            <a:ext cx="6985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84" charset="2"/>
              <a:buChar char="l"/>
            </a:pPr>
            <a:endParaRPr lang="en-US" sz="800" b="1">
              <a:solidFill>
                <a:srgbClr val="280EA8"/>
              </a:solidFill>
              <a:latin typeface="Arial" pitchFamily="8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60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5 – Outcome of Hearing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696200" cy="3657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Number of protests determines outcome</a:t>
            </a:r>
          </a:p>
          <a:p>
            <a:pPr lvl="1" eaLnBrk="1" hangingPunct="1"/>
            <a:r>
              <a:rPr lang="en-US" sz="2400" smtClean="0">
                <a:solidFill>
                  <a:srgbClr val="280EA8"/>
                </a:solidFill>
              </a:rPr>
              <a:t>Terminate if majority protest </a:t>
            </a:r>
          </a:p>
          <a:p>
            <a:pPr lvl="1" eaLnBrk="1" hangingPunct="1"/>
            <a:r>
              <a:rPr lang="en-US" sz="2400" smtClean="0">
                <a:solidFill>
                  <a:srgbClr val="280EA8"/>
                </a:solidFill>
              </a:rPr>
              <a:t>Order change subject to election (only for inhabited territory) if protest threshold is reached</a:t>
            </a:r>
          </a:p>
          <a:p>
            <a:pPr lvl="1" eaLnBrk="1" hangingPunct="1"/>
            <a:r>
              <a:rPr lang="en-US" sz="2400" smtClean="0">
                <a:solidFill>
                  <a:srgbClr val="280EA8"/>
                </a:solidFill>
              </a:rPr>
              <a:t>Order the change without an election</a:t>
            </a:r>
          </a:p>
          <a:p>
            <a:pPr eaLnBrk="1" hangingPunct="1"/>
            <a:r>
              <a:rPr lang="en-US" sz="2800" smtClean="0">
                <a:solidFill>
                  <a:srgbClr val="280EA8"/>
                </a:solidFill>
              </a:rPr>
              <a:t>LAFCO order confirms results of hearing</a:t>
            </a:r>
            <a:endParaRPr lang="en-US" sz="3600" smtClean="0">
              <a:solidFill>
                <a:srgbClr val="280EA8"/>
              </a:solidFill>
            </a:endParaRP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D92A2-C669-4429-AAAA-368744EEB20F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60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6 – Election, if Required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7724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</a:rPr>
              <a:t>Only County or a city conducts elections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</a:rPr>
              <a:t>Where is the election held?  </a:t>
            </a:r>
          </a:p>
          <a:p>
            <a:pPr eaLnBrk="1" hangingPunct="1">
              <a:lnSpc>
                <a:spcPct val="90000"/>
              </a:lnSpc>
            </a:pPr>
            <a:endParaRPr lang="en-US" sz="10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</a:rPr>
              <a:t>Regular election v. mailed ballots </a:t>
            </a:r>
          </a:p>
          <a:p>
            <a:pPr eaLnBrk="1" hangingPunct="1">
              <a:lnSpc>
                <a:spcPct val="90000"/>
              </a:lnSpc>
            </a:pPr>
            <a:endParaRPr lang="en-US" sz="10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</a:rPr>
              <a:t>Vote results -- Majority needed?  Two thirds?  </a:t>
            </a:r>
          </a:p>
          <a:p>
            <a:pPr eaLnBrk="1" hangingPunct="1">
              <a:lnSpc>
                <a:spcPct val="90000"/>
              </a:lnSpc>
            </a:pPr>
            <a:endParaRPr lang="en-US" sz="1000" smtClean="0">
              <a:solidFill>
                <a:srgbClr val="280EA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280EA8"/>
                </a:solidFill>
              </a:rPr>
              <a:t>Election expenses -- who pays?</a:t>
            </a:r>
          </a:p>
        </p:txBody>
      </p:sp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72675-70F1-4E1D-8F1D-89F998A0E4C4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600" dirty="0">
                <a:solidFill>
                  <a:schemeClr val="folHlink"/>
                </a:solidFill>
                <a:latin typeface="Times New Roman" charset="0"/>
                <a:ea typeface="+mj-ea"/>
                <a:cs typeface="+mj-cs"/>
              </a:rPr>
              <a:t>Step 7 – Administrative Filing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14600"/>
            <a:ext cx="7772400" cy="2976563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LAFCO staff records Certification of Completion (including resolution and map) 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12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LAFCO staff files Statement of Boundary Change with State Board of Equalization and County Assessor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800" dirty="0" smtClean="0">
              <a:solidFill>
                <a:srgbClr val="280EA8"/>
              </a:solidFill>
              <a:ea typeface="+mn-ea"/>
              <a:cs typeface="+mn-cs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solidFill>
                  <a:srgbClr val="280EA8"/>
                </a:solidFill>
                <a:ea typeface="+mn-ea"/>
                <a:cs typeface="+mn-cs"/>
              </a:rPr>
              <a:t>LAFCO staff notifies affected agencies and interested parties</a:t>
            </a: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8FE4B-8991-4536-BB96-5AE5045F2F55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LAFCo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1200"/>
              </a:spcAft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What factors does the Commission look at when it reviews a proposal?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Logical progression of boundaries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Adequate agency service capacity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Need for services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Fiscal issues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Impacts on other agencies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Compliance with statute and policy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Public comments</a:t>
            </a:r>
          </a:p>
          <a:p>
            <a:pPr marL="640080" lvl="1" indent="-237744" eaLnBrk="1" fontAlgn="auto" hangingPunct="1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Consistency with the appropriate General Plan</a:t>
            </a:r>
          </a:p>
          <a:p>
            <a:pPr marL="365760" indent="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36576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36576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36576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36576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A8725-B2A3-4325-944C-CB0EE97B902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1447800" y="2667000"/>
            <a:ext cx="7499350" cy="3352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smtClean="0"/>
              <a:t>Commission shall, as necessary, review and update each agency’s sphere every five years.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In order to update a Sphere of Influence, a Municipal Service Review is necessary and LAFCo must make determinations with respect to the following:</a:t>
            </a:r>
          </a:p>
          <a:p>
            <a:pPr eaLnBrk="1" hangingPunct="1">
              <a:spcAft>
                <a:spcPts val="600"/>
              </a:spcAft>
              <a:buFont typeface="Wingdings 2" pitchFamily="84" charset="2"/>
              <a:buNone/>
            </a:pPr>
            <a:r>
              <a:rPr lang="en-US" sz="2400" smtClean="0"/>
              <a:t>		</a:t>
            </a:r>
            <a:r>
              <a:rPr lang="en-US" sz="1600" smtClean="0"/>
              <a:t>Growth and Population of an affected area</a:t>
            </a:r>
          </a:p>
          <a:p>
            <a:pPr eaLnBrk="1" hangingPunct="1">
              <a:spcAft>
                <a:spcPts val="600"/>
              </a:spcAft>
              <a:buFont typeface="Wingdings 2" pitchFamily="84" charset="2"/>
              <a:buNone/>
            </a:pPr>
            <a:endParaRPr lang="en-US" sz="2000" smtClean="0"/>
          </a:p>
          <a:p>
            <a:pPr eaLnBrk="1" hangingPunct="1">
              <a:spcAft>
                <a:spcPts val="600"/>
              </a:spcAft>
              <a:buFontTx/>
              <a:buNone/>
            </a:pPr>
            <a:endParaRPr lang="en-US" smtClean="0"/>
          </a:p>
          <a:p>
            <a:pPr eaLnBrk="1" hangingPunct="1">
              <a:spcAft>
                <a:spcPts val="600"/>
              </a:spcAft>
              <a:buFontTx/>
              <a:buNone/>
            </a:pPr>
            <a:endParaRPr lang="en-US" smtClean="0"/>
          </a:p>
          <a:p>
            <a:pPr eaLnBrk="1" hangingPunct="1">
              <a:spcAft>
                <a:spcPts val="600"/>
              </a:spcAft>
              <a:buFont typeface="Courier New" pitchFamily="84" charset="0"/>
              <a:buChar char="o"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-1114425" y="1371600"/>
            <a:ext cx="9110663" cy="252888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>
                <a:solidFill>
                  <a:srgbClr val="CC0066"/>
                </a:solidFill>
                <a:latin typeface="Century Gothic" pitchFamily="84" charset="0"/>
              </a:rPr>
              <a:t>      Spheres of Influence </a:t>
            </a:r>
          </a:p>
          <a:p>
            <a:pPr algn="ctr"/>
            <a:r>
              <a:rPr lang="en-US" sz="4800">
                <a:solidFill>
                  <a:srgbClr val="CC0066"/>
                </a:solidFill>
                <a:latin typeface="Century Gothic" pitchFamily="84" charset="0"/>
              </a:rPr>
              <a:t>			and Municipal Service Reviews</a:t>
            </a:r>
            <a:r>
              <a:rPr lang="en-US" sz="4800">
                <a:latin typeface="Century Gothic" pitchFamily="84" charset="0"/>
              </a:rPr>
              <a:t> </a:t>
            </a:r>
          </a:p>
          <a:p>
            <a:pPr algn="ctr"/>
            <a:endParaRPr lang="en-US" sz="4800">
              <a:latin typeface="Century Gothic" pitchFamily="84" charset="0"/>
            </a:endParaRPr>
          </a:p>
          <a:p>
            <a:pPr algn="ctr"/>
            <a:endParaRPr lang="en-US" sz="4800">
              <a:latin typeface="Century Gothic" pitchFamily="84" charset="0"/>
            </a:endParaRPr>
          </a:p>
          <a:p>
            <a:pPr algn="ctr"/>
            <a:endParaRPr lang="en-US" sz="4800">
              <a:latin typeface="Century Gothic" pitchFamily="8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55149-6AB4-475B-95FC-893FDD37E1A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/>
          </p:cNvSpPr>
          <p:nvPr/>
        </p:nvSpPr>
        <p:spPr bwMode="auto">
          <a:xfrm>
            <a:off x="1219200" y="533400"/>
            <a:ext cx="7391400" cy="572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None/>
            </a:pPr>
            <a:endParaRPr lang="en-US" sz="1600" baseline="0" dirty="0">
              <a:latin typeface="Century Gothic" pitchFamily="8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None/>
            </a:pPr>
            <a:r>
              <a:rPr lang="en-US" sz="1600" baseline="0" dirty="0">
                <a:latin typeface="Century Gothic" pitchFamily="84" charset="0"/>
              </a:rPr>
              <a:t>	Present and Planned capacity for Public facilities 		and adequacy of services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None/>
            </a:pPr>
            <a:r>
              <a:rPr lang="en-US" sz="1600" baseline="0" dirty="0">
                <a:latin typeface="Century Gothic" pitchFamily="84" charset="0"/>
              </a:rPr>
              <a:t>	Financial ability of agencies to provide services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None/>
            </a:pPr>
            <a:r>
              <a:rPr lang="en-US" sz="1600" baseline="0" dirty="0">
                <a:latin typeface="Century Gothic" pitchFamily="84" charset="0"/>
              </a:rPr>
              <a:t>	Status of and opportunities for, shared facilities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None/>
            </a:pPr>
            <a:r>
              <a:rPr lang="en-US" sz="1600" baseline="0" dirty="0">
                <a:latin typeface="Century Gothic" pitchFamily="84" charset="0"/>
              </a:rPr>
              <a:t>	Accountability for community service needs</a:t>
            </a:r>
            <a:r>
              <a:rPr lang="en-US" sz="1600" baseline="0" dirty="0" smtClean="0">
                <a:latin typeface="Century Gothic" pitchFamily="8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None/>
            </a:pPr>
            <a:r>
              <a:rPr lang="en-US" sz="1600" baseline="0" dirty="0">
                <a:latin typeface="Century Gothic" pitchFamily="84" charset="0"/>
              </a:rPr>
              <a:t>	</a:t>
            </a:r>
            <a:r>
              <a:rPr lang="en-US" sz="1600" baseline="0" dirty="0" smtClean="0">
                <a:latin typeface="Century Gothic" pitchFamily="84" charset="0"/>
              </a:rPr>
              <a:t>Disadvantaged Communities</a:t>
            </a:r>
            <a:endParaRPr lang="en-US" baseline="0" dirty="0">
              <a:latin typeface="Century Gothic" pitchFamily="8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84" charset="2"/>
              <a:buChar char=""/>
            </a:pPr>
            <a:r>
              <a:rPr lang="en-US" baseline="0" dirty="0">
                <a:latin typeface="Century Gothic" pitchFamily="84" charset="0"/>
              </a:rPr>
              <a:t> </a:t>
            </a:r>
            <a:r>
              <a:rPr lang="en-US" baseline="0" dirty="0" err="1">
                <a:latin typeface="Century Gothic" pitchFamily="84" charset="0"/>
              </a:rPr>
              <a:t>LAFCo</a:t>
            </a:r>
            <a:r>
              <a:rPr lang="en-US" baseline="0" dirty="0">
                <a:latin typeface="Century Gothic" pitchFamily="84" charset="0"/>
              </a:rPr>
              <a:t> considers </a:t>
            </a:r>
            <a:r>
              <a:rPr lang="en-US" baseline="0" dirty="0" smtClean="0">
                <a:latin typeface="Century Gothic" pitchFamily="84" charset="0"/>
              </a:rPr>
              <a:t>five </a:t>
            </a:r>
            <a:r>
              <a:rPr lang="en-US" baseline="0" dirty="0">
                <a:latin typeface="Century Gothic" pitchFamily="84" charset="0"/>
              </a:rPr>
              <a:t>factors when  determining the sphere of an agency:</a:t>
            </a:r>
          </a:p>
          <a:p>
            <a:pPr lvl="1">
              <a:spcBef>
                <a:spcPts val="550"/>
              </a:spcBef>
              <a:spcAft>
                <a:spcPts val="600"/>
              </a:spcAft>
              <a:buClr>
                <a:schemeClr val="accent1"/>
              </a:buClr>
              <a:buFont typeface="Verdana" pitchFamily="84" charset="0"/>
              <a:buChar char="◦"/>
            </a:pPr>
            <a:r>
              <a:rPr lang="en-US" sz="1800" baseline="0" dirty="0">
                <a:latin typeface="Century Gothic" pitchFamily="84" charset="0"/>
              </a:rPr>
              <a:t>Present and Planned Land Use</a:t>
            </a:r>
          </a:p>
          <a:p>
            <a:pPr lvl="1">
              <a:spcBef>
                <a:spcPts val="550"/>
              </a:spcBef>
              <a:spcAft>
                <a:spcPts val="600"/>
              </a:spcAft>
              <a:buClr>
                <a:schemeClr val="accent1"/>
              </a:buClr>
              <a:buFont typeface="Verdana" pitchFamily="84" charset="0"/>
              <a:buChar char="◦"/>
            </a:pPr>
            <a:r>
              <a:rPr lang="en-US" sz="1800" baseline="0" dirty="0">
                <a:latin typeface="Century Gothic" pitchFamily="84" charset="0"/>
              </a:rPr>
              <a:t>Present and Probable Need for Services and </a:t>
            </a:r>
            <a:r>
              <a:rPr lang="en-US" sz="1800" baseline="0" dirty="0" err="1">
                <a:latin typeface="Century Gothic" pitchFamily="84" charset="0"/>
              </a:rPr>
              <a:t>Facilties</a:t>
            </a:r>
            <a:endParaRPr lang="en-US" sz="1800" baseline="0" dirty="0">
              <a:latin typeface="Century Gothic" pitchFamily="84" charset="0"/>
            </a:endParaRPr>
          </a:p>
          <a:p>
            <a:pPr lvl="1">
              <a:spcBef>
                <a:spcPts val="550"/>
              </a:spcBef>
              <a:spcAft>
                <a:spcPts val="600"/>
              </a:spcAft>
              <a:buClr>
                <a:schemeClr val="accent1"/>
              </a:buClr>
              <a:buFont typeface="Verdana" pitchFamily="84" charset="0"/>
              <a:buChar char="◦"/>
            </a:pPr>
            <a:r>
              <a:rPr lang="en-US" sz="1800" baseline="0" dirty="0">
                <a:latin typeface="Century Gothic" pitchFamily="84" charset="0"/>
              </a:rPr>
              <a:t>Service and Facility Capacity </a:t>
            </a:r>
          </a:p>
          <a:p>
            <a:pPr lvl="1">
              <a:spcBef>
                <a:spcPts val="550"/>
              </a:spcBef>
              <a:spcAft>
                <a:spcPts val="600"/>
              </a:spcAft>
              <a:buClr>
                <a:schemeClr val="accent1"/>
              </a:buClr>
              <a:buFont typeface="Verdana" pitchFamily="84" charset="0"/>
              <a:buChar char="◦"/>
            </a:pPr>
            <a:r>
              <a:rPr lang="en-US" sz="1800" baseline="0" dirty="0">
                <a:latin typeface="Century Gothic" pitchFamily="84" charset="0"/>
              </a:rPr>
              <a:t>Relevant Social and Economic Communities of </a:t>
            </a:r>
            <a:r>
              <a:rPr lang="en-US" sz="1800" baseline="0" dirty="0" smtClean="0">
                <a:latin typeface="Century Gothic" pitchFamily="84" charset="0"/>
              </a:rPr>
              <a:t>Interest</a:t>
            </a:r>
          </a:p>
          <a:p>
            <a:pPr lvl="1">
              <a:spcBef>
                <a:spcPts val="550"/>
              </a:spcBef>
              <a:spcAft>
                <a:spcPts val="600"/>
              </a:spcAft>
              <a:buClr>
                <a:schemeClr val="accent1"/>
              </a:buClr>
              <a:buFont typeface="Verdana" pitchFamily="84" charset="0"/>
              <a:buChar char="◦"/>
            </a:pPr>
            <a:r>
              <a:rPr lang="en-US" sz="1800" baseline="0" dirty="0" smtClean="0">
                <a:latin typeface="Century Gothic" pitchFamily="84" charset="0"/>
              </a:rPr>
              <a:t>The presence of Disadvantaged Communities </a:t>
            </a:r>
            <a:endParaRPr lang="en-US" sz="1800" baseline="0" dirty="0">
              <a:latin typeface="Century Gothic" pitchFamily="8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Why LAFCOs Came About </a:t>
            </a:r>
            <a:endParaRPr lang="en-U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467600" cy="1828800"/>
          </a:xfrm>
        </p:spPr>
        <p:txBody>
          <a:bodyPr/>
          <a:lstStyle/>
          <a:p>
            <a:pPr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Post World War II </a:t>
            </a:r>
            <a:r>
              <a:rPr lang="en-US" sz="24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population</a:t>
            </a:r>
            <a:r>
              <a:rPr lang="en-US" sz="28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 and housing boom in California</a:t>
            </a:r>
            <a:r>
              <a:rPr lang="en-US" sz="2800" smtClean="0">
                <a:solidFill>
                  <a:srgbClr val="280EA8"/>
                </a:solidFill>
              </a:rPr>
              <a:t> led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Scramble to finance and extend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City annexation "wars," and proliferation of limited purpose special districts</a:t>
            </a:r>
            <a:endParaRPr lang="en-US" sz="2000" smtClean="0">
              <a:solidFill>
                <a:srgbClr val="280EA8"/>
              </a:solidFill>
            </a:endParaRP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7571C-F707-4347-B383-A28BB100D1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90600" y="3200400"/>
            <a:ext cx="2743200" cy="33528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280EA8"/>
                </a:solidFill>
                <a:latin typeface="+mn-lt"/>
                <a:ea typeface="Tahoma" charset="0"/>
                <a:cs typeface="Tahoma" charset="0"/>
              </a:rPr>
              <a:t>In 1959,  the </a:t>
            </a:r>
            <a:r>
              <a:rPr lang="en-US" dirty="0">
                <a:solidFill>
                  <a:srgbClr val="C00000"/>
                </a:solidFill>
                <a:latin typeface="+mn-lt"/>
                <a:ea typeface="Tahoma" charset="0"/>
                <a:cs typeface="Tahoma" charset="0"/>
              </a:rPr>
              <a:t>Governor’s Commission on Metropolitan Area Problems </a:t>
            </a:r>
            <a:r>
              <a:rPr lang="en-US" dirty="0">
                <a:solidFill>
                  <a:srgbClr val="280EA8"/>
                </a:solidFill>
                <a:latin typeface="+mn-lt"/>
                <a:ea typeface="Tahoma" charset="0"/>
                <a:cs typeface="Tahoma" charset="0"/>
              </a:rPr>
              <a:t>was established and issued a report identifying problems and outlining recommendations. </a:t>
            </a:r>
          </a:p>
        </p:txBody>
      </p:sp>
      <p:pic>
        <p:nvPicPr>
          <p:cNvPr id="13317" name="Picture 4" descr="cha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276600"/>
            <a:ext cx="496093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LAFCo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Process</a:t>
            </a:r>
            <a:endParaRPr lang="en-U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057400"/>
            <a:ext cx="7497763" cy="480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Commission </a:t>
            </a:r>
            <a:r>
              <a:rPr lang="en-US" sz="2800" dirty="0" smtClean="0"/>
              <a:t>May </a:t>
            </a:r>
            <a:r>
              <a:rPr lang="en-US" sz="2800" dirty="0" smtClean="0"/>
              <a:t>Approve, Condition, or Deny</a:t>
            </a:r>
          </a:p>
          <a:p>
            <a:pPr eaLnBrk="1" hangingPunct="1"/>
            <a:r>
              <a:rPr lang="en-US" sz="2800" dirty="0" smtClean="0"/>
              <a:t>Commission has broad authority to develop conditions</a:t>
            </a:r>
          </a:p>
          <a:p>
            <a:pPr eaLnBrk="1" hangingPunct="1"/>
            <a:r>
              <a:rPr lang="en-US" sz="2800" dirty="0" smtClean="0"/>
              <a:t>Some Projects – new </a:t>
            </a:r>
            <a:r>
              <a:rPr lang="en-US" sz="2800" dirty="0" smtClean="0"/>
              <a:t>Cities – </a:t>
            </a:r>
            <a:r>
              <a:rPr lang="en-US" sz="2800" dirty="0" smtClean="0"/>
              <a:t>are subject to Election</a:t>
            </a:r>
          </a:p>
          <a:p>
            <a:pPr eaLnBrk="1" hangingPunct="1"/>
            <a:r>
              <a:rPr lang="en-US" sz="2800" dirty="0" smtClean="0"/>
              <a:t>Any Project is subject to </a:t>
            </a:r>
            <a:r>
              <a:rPr lang="en-US" sz="2800" dirty="0" smtClean="0"/>
              <a:t>an Election </a:t>
            </a:r>
            <a:r>
              <a:rPr lang="en-US" sz="2800" dirty="0" smtClean="0"/>
              <a:t>if there is Significant Protest of Landowners or Residents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240D2-A2F2-4DF0-90FE-7DD6641E664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Conclusion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772400" cy="38862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800" dirty="0" err="1" smtClean="0"/>
              <a:t>LAFCo’s</a:t>
            </a:r>
            <a:r>
              <a:rPr lang="en-US" sz="2800" smtClean="0"/>
              <a:t> Function is: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Quasi-Legislative</a:t>
            </a:r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Balances Competing Interests</a:t>
            </a:r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Decisions Must be Consistent with Policies</a:t>
            </a:r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Broad Discretion – Limited Jurisdiction</a:t>
            </a:r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Planning Responsibilities:  Spheres and Service Reviews</a:t>
            </a:r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LAFCO acts as an independent referee among agencies and is distinct from a city/county or special district</a:t>
            </a:r>
          </a:p>
          <a:p>
            <a:pPr eaLnBrk="1" hangingPunct="1">
              <a:lnSpc>
                <a:spcPct val="70000"/>
              </a:lnSpc>
              <a:spcAft>
                <a:spcPts val="600"/>
              </a:spcAft>
            </a:pPr>
            <a:r>
              <a:rPr lang="en-US" sz="2000" dirty="0" smtClean="0"/>
              <a:t>All of </a:t>
            </a:r>
            <a:r>
              <a:rPr lang="en-US" sz="2000" dirty="0" err="1" smtClean="0"/>
              <a:t>LAFCo</a:t>
            </a:r>
            <a:r>
              <a:rPr lang="en-US" sz="2000" dirty="0" smtClean="0"/>
              <a:t> processes are public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EE7AF-0909-4CDD-8BC0-3DCC7210AD1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850" cy="10969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Lofty Goals -- Legislative Direction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From:  California Legislature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To:  LAFCo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 smtClean="0"/>
          </a:p>
          <a:p>
            <a:pPr eaLnBrk="1" hangingPunct="1">
              <a:lnSpc>
                <a:spcPct val="90000"/>
              </a:lnSpc>
              <a:buFont typeface="Wingdings" pitchFamily="84" charset="2"/>
              <a:buChar char="ü"/>
            </a:pPr>
            <a:r>
              <a:rPr lang="en-US" sz="2000" i="1" smtClean="0"/>
              <a:t>Promote Orderly Growth and Development</a:t>
            </a:r>
          </a:p>
          <a:p>
            <a:pPr eaLnBrk="1" hangingPunct="1">
              <a:lnSpc>
                <a:spcPct val="90000"/>
              </a:lnSpc>
              <a:buFont typeface="Wingdings" pitchFamily="84" charset="2"/>
              <a:buChar char="ü"/>
            </a:pPr>
            <a:r>
              <a:rPr lang="en-US" sz="2000" i="1" smtClean="0"/>
              <a:t>Discourage Urban Sprawl</a:t>
            </a:r>
          </a:p>
          <a:p>
            <a:pPr eaLnBrk="1" hangingPunct="1">
              <a:lnSpc>
                <a:spcPct val="90000"/>
              </a:lnSpc>
              <a:buFont typeface="Wingdings" pitchFamily="84" charset="2"/>
              <a:buChar char="ü"/>
            </a:pPr>
            <a:r>
              <a:rPr lang="en-US" sz="2000" i="1" smtClean="0"/>
              <a:t>Preserve Open Space and Prime Agricultural Lands</a:t>
            </a:r>
          </a:p>
          <a:p>
            <a:pPr eaLnBrk="1" hangingPunct="1">
              <a:lnSpc>
                <a:spcPct val="90000"/>
              </a:lnSpc>
              <a:buFont typeface="Wingdings" pitchFamily="84" charset="2"/>
              <a:buChar char="ü"/>
            </a:pPr>
            <a:r>
              <a:rPr lang="en-US" sz="2000" i="1" smtClean="0"/>
              <a:t>Efficient Extension of Government Services</a:t>
            </a:r>
          </a:p>
          <a:p>
            <a:pPr lvl="1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000" i="1" smtClean="0"/>
          </a:p>
          <a:p>
            <a:pPr eaLnBrk="1" hangingPunct="1">
              <a:lnSpc>
                <a:spcPct val="90000"/>
              </a:lnSpc>
              <a:buFont typeface="Wingdings" pitchFamily="84" charset="2"/>
              <a:buNone/>
            </a:pPr>
            <a:r>
              <a:rPr lang="en-US" sz="1800" i="1" smtClean="0"/>
              <a:t>PS – Consider Provision of Housing for Persons and Families of All Incomes, as well as </a:t>
            </a:r>
            <a:r>
              <a:rPr lang="en-US" sz="1800" i="1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environmental  justice, adequate water and Regional Transportation Plans</a:t>
            </a:r>
          </a:p>
          <a:p>
            <a:pPr lvl="1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3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73956-0008-439C-ABA8-598EA0CFD9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66330E"/>
                </a:solidFill>
                <a:ea typeface="Tahoma" charset="0"/>
                <a:cs typeface="Tahoma" charset="0"/>
              </a:rPr>
              <a:t>What the Courts have said</a:t>
            </a:r>
            <a:endParaRPr lang="en-US" sz="3600" dirty="0">
              <a:solidFill>
                <a:srgbClr val="006666"/>
              </a:solidFill>
              <a:ea typeface="Tahoma" charset="0"/>
              <a:cs typeface="Tahoma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848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is engaged in the pursuit of an overriding State purpose</a:t>
            </a:r>
          </a:p>
          <a:p>
            <a:pPr eaLnBrk="1" hangingPunct="1">
              <a:lnSpc>
                <a:spcPct val="90000"/>
              </a:lnSpc>
            </a:pPr>
            <a:endParaRPr lang="en-US" sz="7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State laws fully occupy the field </a:t>
            </a:r>
          </a:p>
          <a:p>
            <a:pPr eaLnBrk="1" hangingPunct="1">
              <a:lnSpc>
                <a:spcPct val="90000"/>
              </a:lnSpc>
            </a:pPr>
            <a:endParaRPr lang="en-US" sz="7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is quasi-legislative; limited legal challenge to LAFCO decisions</a:t>
            </a:r>
          </a:p>
          <a:p>
            <a:pPr eaLnBrk="1" hangingPunct="1">
              <a:lnSpc>
                <a:spcPct val="90000"/>
              </a:lnSpc>
            </a:pPr>
            <a:endParaRPr lang="en-US" sz="7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is independent, not part of County Government</a:t>
            </a:r>
          </a:p>
          <a:p>
            <a:pPr eaLnBrk="1" hangingPunct="1">
              <a:lnSpc>
                <a:spcPct val="90000"/>
              </a:lnSpc>
            </a:pPr>
            <a:endParaRPr lang="en-US" sz="70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is the ‘Legislature’s watch dog’ for governmental efficiency</a:t>
            </a:r>
          </a:p>
          <a:p>
            <a:pPr eaLnBrk="1" hangingPunct="1">
              <a:lnSpc>
                <a:spcPct val="90000"/>
              </a:lnSpc>
            </a:pPr>
            <a:endParaRPr lang="en-US" sz="700" smtClean="0">
              <a:solidFill>
                <a:srgbClr val="280EA8"/>
              </a:solidFill>
              <a:ea typeface="Tahoma" pitchFamily="84" charset="0"/>
              <a:cs typeface="Tahoma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Cannot directly regulate land use,  but must consider the impacts of land use in its determinations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LAFCO appoints an Executive Officer to conduct its day to day business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BA13E-5243-46CE-AF77-94AFC2C2661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657350" y="3200400"/>
            <a:ext cx="7486650" cy="944563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2800">
                <a:effectLst/>
              </a:rPr>
              <a:t/>
            </a:r>
            <a:br>
              <a:rPr lang="en-US" sz="2800">
                <a:effectLst/>
              </a:rPr>
            </a:br>
            <a:r>
              <a:rPr lang="en-US" sz="2800">
                <a:effectLst/>
              </a:rPr>
              <a:t/>
            </a:r>
            <a:br>
              <a:rPr lang="en-US" sz="2800">
                <a:effectLst/>
              </a:rPr>
            </a:br>
            <a:r>
              <a:rPr lang="en-US" sz="2800">
                <a:effectLst/>
              </a:rPr>
              <a:t>What the Grand Juries have said....</a:t>
            </a:r>
            <a:br>
              <a:rPr lang="en-US" sz="2800">
                <a:effectLst/>
              </a:rPr>
            </a:br>
            <a:r>
              <a:rPr lang="en-US" sz="2800">
                <a:effectLst/>
              </a:rPr>
              <a:t/>
            </a:r>
            <a:br>
              <a:rPr lang="en-US" sz="2800"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>LAFCO “was created by State Legislation</a:t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>to provide guidance and a legal check....... and has ultimate authority to approve, condition or deny each project”</a:t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/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>“LAFCo has a limited parameter of responsibility, but within that realm, has enormous power”</a:t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/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>“We see such authority causing inherent and perhaps necessary resentment, even animosity”</a:t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/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1800">
                <a:solidFill>
                  <a:srgbClr val="1712FF"/>
                </a:solidFill>
                <a:effectLst/>
              </a:rPr>
              <a:t/>
            </a:r>
            <a:br>
              <a:rPr lang="en-US" sz="1800">
                <a:solidFill>
                  <a:srgbClr val="1712FF"/>
                </a:solidFill>
                <a:effectLst/>
              </a:rPr>
            </a:br>
            <a:r>
              <a:rPr lang="en-US" sz="2800">
                <a:effectLst/>
              </a:rPr>
              <a:t/>
            </a:r>
            <a:br>
              <a:rPr lang="en-US" sz="2800">
                <a:effectLst/>
              </a:rPr>
            </a:br>
            <a:r>
              <a:rPr lang="en-US" sz="2800">
                <a:effectLst/>
              </a:rPr>
              <a:t/>
            </a:r>
            <a:br>
              <a:rPr lang="en-US" sz="2800">
                <a:effectLst/>
              </a:rPr>
            </a:br>
            <a:endParaRPr lang="en-US">
              <a:effectLst/>
            </a:endParaRP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600200" y="1219200"/>
            <a:ext cx="701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848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000" b="1" dirty="0" smtClean="0">
              <a:solidFill>
                <a:srgbClr val="280EA8"/>
              </a:solidFill>
              <a:ea typeface="+mn-ea"/>
              <a:cs typeface="Times New Roman" pitchFamily="18" charset="0"/>
            </a:endParaRPr>
          </a:p>
          <a:p>
            <a:pPr marL="365760" lvl="8" indent="-283464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1963 – </a:t>
            </a:r>
            <a:r>
              <a:rPr lang="en-US" sz="1800" dirty="0" err="1" smtClean="0">
                <a:solidFill>
                  <a:srgbClr val="280EA8"/>
                </a:solidFill>
                <a:cs typeface="Tahoma" charset="0"/>
              </a:rPr>
              <a:t>LAFCos</a:t>
            </a: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 Created</a:t>
            </a:r>
          </a:p>
          <a:p>
            <a:pPr marL="365760" lvl="8" indent="-283464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1965 – District Reorganization Act; Knox-</a:t>
            </a:r>
            <a:r>
              <a:rPr lang="en-US" sz="1800" dirty="0" err="1" smtClean="0">
                <a:solidFill>
                  <a:srgbClr val="280EA8"/>
                </a:solidFill>
                <a:cs typeface="Tahoma" charset="0"/>
              </a:rPr>
              <a:t>Nisbet</a:t>
            </a: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 Act</a:t>
            </a:r>
          </a:p>
          <a:p>
            <a:pPr marL="365760" lvl="8" indent="-283464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1977  - Municipal Organization Act (MORGA) on city procedures</a:t>
            </a:r>
          </a:p>
          <a:p>
            <a:pPr marL="365760" lvl="8" indent="-283464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1983  - Deadlines to prepare spheres – LAFCOs must now plan</a:t>
            </a:r>
          </a:p>
          <a:p>
            <a:pPr marL="365760" lvl="8" indent="-283464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1985  - </a:t>
            </a:r>
            <a:r>
              <a:rPr lang="en-US" sz="1800" dirty="0" err="1" smtClean="0">
                <a:solidFill>
                  <a:srgbClr val="280EA8"/>
                </a:solidFill>
                <a:cs typeface="Tahoma" charset="0"/>
              </a:rPr>
              <a:t>Cortese</a:t>
            </a:r>
            <a:r>
              <a:rPr lang="en-US" sz="1800" dirty="0" smtClean="0">
                <a:solidFill>
                  <a:srgbClr val="280EA8"/>
                </a:solidFill>
                <a:cs typeface="Tahoma" charset="0"/>
              </a:rPr>
              <a:t>-Knox Local Government Reorganization Act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ea typeface="+mn-ea"/>
                <a:cs typeface="Tahoma" pitchFamily="34" charset="0"/>
              </a:rPr>
              <a:t>1993  - AB 1335 (</a:t>
            </a:r>
            <a:r>
              <a:rPr lang="en-US" sz="1800" dirty="0" err="1" smtClean="0">
                <a:solidFill>
                  <a:srgbClr val="280EA8"/>
                </a:solidFill>
                <a:ea typeface="+mn-ea"/>
                <a:cs typeface="Tahoma" pitchFamily="34" charset="0"/>
              </a:rPr>
              <a:t>Gotch</a:t>
            </a:r>
            <a:r>
              <a:rPr lang="en-US" sz="1800" dirty="0" smtClean="0">
                <a:solidFill>
                  <a:srgbClr val="280EA8"/>
                </a:solidFill>
                <a:ea typeface="+mn-ea"/>
                <a:cs typeface="Tahoma" pitchFamily="34" charset="0"/>
              </a:rPr>
              <a:t>) – Several reforms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LAFCO can initiate certain types of changes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LAFCO can waive conducting authority hearings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Easier to seat special districts on LAFCO</a:t>
            </a:r>
            <a:endParaRPr lang="en-US" sz="1800" dirty="0" smtClean="0">
              <a:solidFill>
                <a:srgbClr val="280EA8"/>
              </a:solidFill>
              <a:ea typeface="+mn-ea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"/>
              <a:defRPr/>
            </a:pPr>
            <a:r>
              <a:rPr lang="en-US" sz="1800" dirty="0" smtClean="0">
                <a:solidFill>
                  <a:srgbClr val="280EA8"/>
                </a:solidFill>
                <a:ea typeface="+mn-ea"/>
                <a:cs typeface="Tahoma" pitchFamily="34" charset="0"/>
              </a:rPr>
              <a:t>2000 - AB 2838 (Hertzberg) – More reforms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Broaden LAFCO funding  – not just the County anymore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LAFCO is the conducting authority for boundary changes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Require periodic (5-year) sphere of influence updates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Require Municipal Service Reviews to update spheres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Requires city/county discussion re city sphere expansions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Require cities to </a:t>
            </a:r>
            <a:r>
              <a:rPr lang="en-US" sz="1400" dirty="0" err="1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prezone</a:t>
            </a: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 land</a:t>
            </a:r>
          </a:p>
          <a:p>
            <a:pPr lvl="3" eaLnBrk="1" hangingPunct="1">
              <a:lnSpc>
                <a:spcPct val="80000"/>
              </a:lnSpc>
              <a:buFont typeface="Wingdings 2" pitchFamily="18" charset="2"/>
              <a:buChar char=""/>
              <a:defRPr/>
            </a:pPr>
            <a:r>
              <a:rPr lang="en-US" sz="1400" dirty="0" smtClean="0">
                <a:solidFill>
                  <a:srgbClr val="280EA8"/>
                </a:solidFill>
                <a:ea typeface="+mn-ea"/>
                <a:cs typeface="Times New Roman" pitchFamily="18" charset="0"/>
              </a:rPr>
              <a:t>Add new LAFCO factors – water supply, regional housing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"/>
              <a:defRPr/>
            </a:pPr>
            <a:endParaRPr lang="en-US" sz="2800" b="1" dirty="0" smtClean="0">
              <a:solidFill>
                <a:srgbClr val="280EA8"/>
              </a:solidFill>
              <a:ea typeface="+mn-ea"/>
              <a:cs typeface="+mn-cs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4A132-9A3C-4B63-A0EF-8BC04DF6CB2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66330E"/>
                </a:solidFill>
                <a:ea typeface="Tahoma" charset="0"/>
                <a:cs typeface="Tahoma" charset="0"/>
              </a:rPr>
              <a:t>Legislative History</a:t>
            </a:r>
            <a:endParaRPr lang="en-US" sz="3600" dirty="0">
              <a:solidFill>
                <a:srgbClr val="006666"/>
              </a:solidFill>
              <a:ea typeface="Tahoma" charset="0"/>
              <a:cs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LAFCO Today …</a:t>
            </a: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27275" y="3238500"/>
            <a:ext cx="5715000" cy="1219200"/>
          </a:xfrm>
        </p:spPr>
      </p:pic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DE496-DDC4-409B-AE79-664EC057D515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8153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66330E"/>
                </a:solidFill>
                <a:ea typeface="+mj-ea"/>
                <a:cs typeface="+mj-cs"/>
              </a:rPr>
              <a:t>Balanced Interests – Independent Judgment</a:t>
            </a:r>
            <a:endParaRPr lang="en-US" sz="2800" dirty="0">
              <a:solidFill>
                <a:srgbClr val="006666"/>
              </a:solidFill>
              <a:ea typeface="+mj-ea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05000"/>
            <a:ext cx="51816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2 County Supervisors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2 City Council Members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1 public member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2 Special District members (in </a:t>
            </a: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30 </a:t>
            </a: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of the 58 LAFCOs)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280EA8"/>
                </a:solidFill>
                <a:ea typeface="Tahoma" pitchFamily="84" charset="0"/>
                <a:cs typeface="Tahoma" pitchFamily="84" charset="0"/>
              </a:rPr>
              <a:t>One alternate member in each category 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>
              <a:solidFill>
                <a:srgbClr val="280EA8"/>
              </a:solidFill>
              <a:ea typeface="Times New Roman" pitchFamily="84" charset="0"/>
              <a:cs typeface="Times New Roman" pitchFamily="84" charset="0"/>
            </a:endParaRP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5EE40-D2AA-4604-A2B7-84B29E37ECF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5791200" y="1219200"/>
            <a:ext cx="220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4479925" y="60325"/>
            <a:ext cx="1841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1700" y="1981200"/>
            <a:ext cx="27813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Box 7"/>
          <p:cNvSpPr txBox="1">
            <a:spLocks noChangeArrowheads="1"/>
          </p:cNvSpPr>
          <p:nvPr/>
        </p:nvSpPr>
        <p:spPr bwMode="auto">
          <a:xfrm>
            <a:off x="899592" y="5505450"/>
            <a:ext cx="778720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baseline="0" dirty="0">
                <a:solidFill>
                  <a:srgbClr val="280EA8"/>
                </a:solidFill>
                <a:latin typeface="+mn-lt"/>
                <a:ea typeface="ＭＳ Ｐゴシック" charset="-128"/>
                <a:cs typeface="Tahoma" pitchFamily="34" charset="0"/>
              </a:rPr>
              <a:t>All commission members shall exercise their independent judgment on behalf of the interests of residents, property owners and the public as a whole … (Government Code Section 56325.1)</a:t>
            </a:r>
            <a:endParaRPr lang="en-US" sz="1800" i="1" dirty="0">
              <a:solidFill>
                <a:srgbClr val="280EA8"/>
              </a:solidFill>
              <a:latin typeface="+mn-lt"/>
              <a:ea typeface="ＭＳ Ｐゴシック" charset="-128"/>
              <a:cs typeface="Tahoma" pitchFamily="34" charset="0"/>
            </a:endParaRPr>
          </a:p>
          <a:p>
            <a:pPr algn="ctr">
              <a:defRPr/>
            </a:pPr>
            <a:endParaRPr lang="en-US" sz="1800" i="1" dirty="0">
              <a:latin typeface="+mn-lt"/>
              <a:ea typeface="ＭＳ Ｐゴシック" charset="-128"/>
              <a:cs typeface="Tahom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3102</TotalTime>
  <Words>1641</Words>
  <Application>Microsoft Macintosh PowerPoint</Application>
  <PresentationFormat>On-screen Show (4:3)</PresentationFormat>
  <Paragraphs>284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Solstice</vt:lpstr>
      <vt:lpstr>Local Agency Formation Commissions  Law, Policy and Practice</vt:lpstr>
      <vt:lpstr>LAFCo’s Function</vt:lpstr>
      <vt:lpstr>Why LAFCOs Came About </vt:lpstr>
      <vt:lpstr>Lofty Goals -- Legislative Direction</vt:lpstr>
      <vt:lpstr>What the Courts have said</vt:lpstr>
      <vt:lpstr>  What the Grand Juries have said....  LAFCO “was created by State Legislation to provide guidance and a legal check....... and has ultimate authority to approve, condition or deny each project”  “LAFCo has a limited parameter of responsibility, but within that realm, has enormous power”  “We see such authority causing inherent and perhaps necessary resentment, even animosity”     </vt:lpstr>
      <vt:lpstr>Legislative History</vt:lpstr>
      <vt:lpstr>LAFCO Today …</vt:lpstr>
      <vt:lpstr>Balanced Interests – Independent Judgment</vt:lpstr>
      <vt:lpstr>LAFCos Are Independent</vt:lpstr>
      <vt:lpstr> LAFCO is subject to the  Political Reform Act </vt:lpstr>
      <vt:lpstr>LAFCO Staffing</vt:lpstr>
      <vt:lpstr>LAFCO Funding &amp; Budget</vt:lpstr>
      <vt:lpstr>LAFCO Authority</vt:lpstr>
      <vt:lpstr>As a Planning AgencyLAFCO</vt:lpstr>
      <vt:lpstr>As a Regulatory AgencyLAFCO</vt:lpstr>
      <vt:lpstr>CEQA Applies to LAFCo</vt:lpstr>
      <vt:lpstr>PowerPoint Presentation</vt:lpstr>
      <vt:lpstr>Changes of Organization</vt:lpstr>
      <vt:lpstr>Step 1 - Application to LAFCO</vt:lpstr>
      <vt:lpstr>Step 2 - LAFCO Review</vt:lpstr>
      <vt:lpstr>Step 3 – Commission Decision</vt:lpstr>
      <vt:lpstr>Step 4 - Protest Hearing, if needed</vt:lpstr>
      <vt:lpstr>Step 5 – Outcome of Hearing</vt:lpstr>
      <vt:lpstr>Step 6 – Election, if Required</vt:lpstr>
      <vt:lpstr>Step 7 – Administrative Filing</vt:lpstr>
      <vt:lpstr>LAFCo Considerations</vt:lpstr>
      <vt:lpstr>PowerPoint Presentation</vt:lpstr>
      <vt:lpstr>PowerPoint Presentation</vt:lpstr>
      <vt:lpstr>LAFCoProcess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John Benoit</cp:lastModifiedBy>
  <cp:revision>203</cp:revision>
  <cp:lastPrinted>2009-10-19T17:11:51Z</cp:lastPrinted>
  <dcterms:created xsi:type="dcterms:W3CDTF">2009-11-19T07:24:29Z</dcterms:created>
  <dcterms:modified xsi:type="dcterms:W3CDTF">2015-11-20T17:26:21Z</dcterms:modified>
  <cp:category/>
</cp:coreProperties>
</file>